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7" r:id="rId3"/>
    <p:sldId id="256" r:id="rId4"/>
    <p:sldId id="288" r:id="rId5"/>
    <p:sldId id="270" r:id="rId6"/>
    <p:sldId id="268" r:id="rId7"/>
    <p:sldId id="269" r:id="rId8"/>
    <p:sldId id="267" r:id="rId9"/>
    <p:sldId id="273" r:id="rId10"/>
    <p:sldId id="272" r:id="rId11"/>
    <p:sldId id="275" r:id="rId12"/>
    <p:sldId id="274" r:id="rId13"/>
    <p:sldId id="292" r:id="rId14"/>
    <p:sldId id="289" r:id="rId15"/>
    <p:sldId id="290" r:id="rId16"/>
    <p:sldId id="291" r:id="rId17"/>
    <p:sldId id="277" r:id="rId18"/>
    <p:sldId id="280" r:id="rId19"/>
    <p:sldId id="278" r:id="rId20"/>
    <p:sldId id="279" r:id="rId21"/>
    <p:sldId id="294" r:id="rId22"/>
    <p:sldId id="295" r:id="rId23"/>
    <p:sldId id="293" r:id="rId24"/>
    <p:sldId id="276" r:id="rId25"/>
    <p:sldId id="257" r:id="rId26"/>
    <p:sldId id="258" r:id="rId27"/>
    <p:sldId id="259" r:id="rId28"/>
    <p:sldId id="260" r:id="rId29"/>
    <p:sldId id="261" r:id="rId30"/>
    <p:sldId id="263" r:id="rId31"/>
    <p:sldId id="262" r:id="rId32"/>
    <p:sldId id="264" r:id="rId33"/>
    <p:sldId id="281" r:id="rId34"/>
    <p:sldId id="265" r:id="rId35"/>
    <p:sldId id="284" r:id="rId36"/>
    <p:sldId id="282" r:id="rId37"/>
    <p:sldId id="283" r:id="rId38"/>
    <p:sldId id="285" r:id="rId39"/>
    <p:sldId id="28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15E90-E7DC-42B4-AB81-F5E5D5B462C4}" type="datetimeFigureOut">
              <a:rPr lang="en-AU" smtClean="0"/>
              <a:pPr/>
              <a:t>18/08/2014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8E49B-E196-4AF0-9D70-7B3BE4D582FA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G:\Antikythera\Lego%20Antikythera%20Mechanism.mp4" TargetMode="External"/><Relationship Id="rId1" Type="http://schemas.microsoft.com/office/2007/relationships/media" Target="file:///G:\Antikythera\Lego%20Antikythera%20Mechanism.mp4" TargetMode="Externa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G:\Antikythera\Differential.mp4" TargetMode="External"/><Relationship Id="rId1" Type="http://schemas.microsoft.com/office/2007/relationships/media" Target="file:///G:\Antikythera\Differential.mp4" TargetMode="Externa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G:\Antikythera\Lunar%20Orbit.mp4" TargetMode="External"/><Relationship Id="rId1" Type="http://schemas.microsoft.com/office/2007/relationships/media" Target="file:///G:\Antikythera\Lunar%20Orbit.mp4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764704"/>
            <a:ext cx="7772400" cy="1470025"/>
          </a:xfrm>
        </p:spPr>
        <p:txBody>
          <a:bodyPr/>
          <a:lstStyle/>
          <a:p>
            <a:r>
              <a:rPr lang="en-AU" dirty="0" err="1" smtClean="0"/>
              <a:t>Antikythera</a:t>
            </a:r>
            <a:r>
              <a:rPr lang="en-AU" dirty="0" smtClean="0"/>
              <a:t> Mechanism</a:t>
            </a:r>
            <a:endParaRPr lang="en-AU" dirty="0"/>
          </a:p>
        </p:txBody>
      </p:sp>
      <p:pic>
        <p:nvPicPr>
          <p:cNvPr id="3074" name="Picture 2" descr="http://asymptotia.com/wp-images/2006/11/29comput6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564904"/>
            <a:ext cx="6191250" cy="3486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Saros Cycle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2420888"/>
            <a:ext cx="8280920" cy="3240360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220000"/>
              </a:lnSpc>
              <a:buFont typeface="Arial" pitchFamily="34" charset="0"/>
              <a:buChar char="•"/>
            </a:pPr>
            <a:r>
              <a:rPr lang="en-AU" dirty="0" smtClean="0"/>
              <a:t> </a:t>
            </a:r>
            <a:r>
              <a:rPr lang="en-AU" sz="3800" dirty="0" smtClean="0"/>
              <a:t>Period of 223 </a:t>
            </a:r>
            <a:r>
              <a:rPr lang="en-AU" sz="3800" dirty="0" err="1" smtClean="0"/>
              <a:t>Synodic</a:t>
            </a:r>
            <a:r>
              <a:rPr lang="en-AU" sz="3800" dirty="0" smtClean="0"/>
              <a:t> Months (18 years 11.33 days)</a:t>
            </a:r>
          </a:p>
          <a:p>
            <a:pPr algn="l">
              <a:lnSpc>
                <a:spcPct val="220000"/>
              </a:lnSpc>
              <a:buFont typeface="Arial" pitchFamily="34" charset="0"/>
              <a:buChar char="•"/>
            </a:pPr>
            <a:r>
              <a:rPr lang="en-AU" sz="3800" dirty="0" smtClean="0"/>
              <a:t> Sun, Earth and Moon have same relative geometry</a:t>
            </a:r>
          </a:p>
          <a:p>
            <a:pPr algn="l">
              <a:lnSpc>
                <a:spcPct val="220000"/>
              </a:lnSpc>
              <a:buFont typeface="Arial" pitchFamily="34" charset="0"/>
              <a:buChar char="•"/>
            </a:pPr>
            <a:r>
              <a:rPr lang="en-AU" sz="3800" dirty="0" smtClean="0"/>
              <a:t> Nearly identical eclipses repeated every Saros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Saros Series</a:t>
            </a:r>
            <a:endParaRPr lang="en-AU" dirty="0"/>
          </a:p>
        </p:txBody>
      </p:sp>
      <p:pic>
        <p:nvPicPr>
          <p:cNvPr id="31746" name="Picture 2" descr="saros1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780928"/>
            <a:ext cx="7048500" cy="3857625"/>
          </a:xfrm>
          <a:prstGeom prst="rect">
            <a:avLst/>
          </a:prstGeom>
          <a:noFill/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683568" y="1772816"/>
            <a:ext cx="8064896" cy="1296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Series of eclipses separated by one saros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3600" dirty="0" smtClean="0">
                <a:solidFill>
                  <a:schemeClr val="tx1">
                    <a:tint val="75000"/>
                  </a:schemeClr>
                </a:solidFill>
              </a:rPr>
              <a:t> Eclipses in the series are (nearly) identical</a:t>
            </a:r>
            <a:endParaRPr kumimoji="0" lang="en-AU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/>
          <a:lstStyle/>
          <a:p>
            <a:r>
              <a:rPr lang="en-AU" dirty="0" smtClean="0"/>
              <a:t>History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31640" y="1124744"/>
            <a:ext cx="6904856" cy="1440160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Babylonian astronomers (Chaldeans) studies the night sky 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Recorded the Saros cycle around 6th century BCE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</p:txBody>
      </p:sp>
      <p:pic>
        <p:nvPicPr>
          <p:cNvPr id="28674" name="Picture 2" descr="http://www.crystalinks.com/mesotimelin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564904"/>
            <a:ext cx="5544616" cy="4158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/>
          <a:lstStyle/>
          <a:p>
            <a:r>
              <a:rPr lang="en-AU" dirty="0" smtClean="0"/>
              <a:t>Incredible Achievement!</a:t>
            </a:r>
            <a:endParaRPr lang="en-AU" dirty="0"/>
          </a:p>
        </p:txBody>
      </p:sp>
      <p:pic>
        <p:nvPicPr>
          <p:cNvPr id="8" name="Picture 7" descr="eclip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88099"/>
            <a:ext cx="9144000" cy="56818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544" y="620688"/>
            <a:ext cx="8162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An Incredible Achievement!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Greek Mechanics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5536" y="2348880"/>
            <a:ext cx="8489032" cy="2232248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Knew of the Saros data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Had the technology to build a device to use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How It Looked</a:t>
            </a:r>
            <a:endParaRPr lang="en-AU" dirty="0"/>
          </a:p>
        </p:txBody>
      </p:sp>
      <p:sp>
        <p:nvSpPr>
          <p:cNvPr id="8" name="Subtitle 5"/>
          <p:cNvSpPr>
            <a:spLocks noGrp="1"/>
          </p:cNvSpPr>
          <p:nvPr>
            <p:ph type="subTitle" idx="1"/>
          </p:nvPr>
        </p:nvSpPr>
        <p:spPr>
          <a:xfrm>
            <a:off x="3491880" y="2276872"/>
            <a:ext cx="3773016" cy="2232248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AU" dirty="0" smtClean="0"/>
              <a:t> (Probably)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cientcomputer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665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Greek Shipwreck</a:t>
            </a:r>
            <a:endParaRPr lang="en-AU" dirty="0"/>
          </a:p>
        </p:txBody>
      </p:sp>
      <p:pic>
        <p:nvPicPr>
          <p:cNvPr id="33794" name="Picture 2" descr="http://www.namuseum.gr/object-month/2012/may/ploi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717032"/>
            <a:ext cx="2667000" cy="2343151"/>
          </a:xfrm>
          <a:prstGeom prst="rect">
            <a:avLst/>
          </a:prstGeom>
          <a:noFill/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483768" y="2348880"/>
            <a:ext cx="6400800" cy="3600400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Wrecked 60-50 BC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Almost 2000 years later...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43608" y="2204864"/>
            <a:ext cx="7776864" cy="4176464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In 1900 off the coast of </a:t>
            </a:r>
            <a:r>
              <a:rPr lang="en-AU" dirty="0" err="1" smtClean="0"/>
              <a:t>Antikythera</a:t>
            </a:r>
            <a:r>
              <a:rPr lang="en-AU" dirty="0" smtClean="0"/>
              <a:t>,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while diving for sponges...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the wreckage of an ancient ship was discovered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Items Recovered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712" y="1556792"/>
            <a:ext cx="7056784" cy="3600400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378 </a:t>
            </a:r>
            <a:r>
              <a:rPr lang="en-AU" dirty="0" err="1" smtClean="0"/>
              <a:t>Artifacts</a:t>
            </a:r>
            <a:r>
              <a:rPr lang="en-AU" dirty="0" smtClean="0"/>
              <a:t> from 4</a:t>
            </a:r>
            <a:r>
              <a:rPr lang="en-AU" baseline="30000" dirty="0" smtClean="0"/>
              <a:t>th</a:t>
            </a:r>
            <a:r>
              <a:rPr lang="en-AU" dirty="0" smtClean="0"/>
              <a:t> to 1</a:t>
            </a:r>
            <a:r>
              <a:rPr lang="en-AU" baseline="30000" dirty="0" smtClean="0"/>
              <a:t>st</a:t>
            </a:r>
            <a:r>
              <a:rPr lang="en-AU" dirty="0" smtClean="0"/>
              <a:t> century BC</a:t>
            </a:r>
          </a:p>
        </p:txBody>
      </p:sp>
      <p:pic>
        <p:nvPicPr>
          <p:cNvPr id="34818" name="Picture 2" descr="http://ferrelljenkins.files.wordpress.com/2012/12/antikythera-shipwreck_fjenkins051112_011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600908"/>
            <a:ext cx="5301275" cy="39759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9552" y="548680"/>
            <a:ext cx="7772400" cy="1470025"/>
          </a:xfrm>
        </p:spPr>
        <p:txBody>
          <a:bodyPr/>
          <a:lstStyle/>
          <a:p>
            <a:r>
              <a:rPr lang="en-AU" dirty="0" smtClean="0"/>
              <a:t>What is it?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799288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It is an ancient </a:t>
            </a:r>
            <a:r>
              <a:rPr lang="en-AU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analog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computer designed to predict astronomical positions and eclipses.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It was recovered in 1900-01 from the </a:t>
            </a:r>
            <a:r>
              <a:rPr lang="en-AU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Antikythera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wreck, a shipwreck off the Greek island of </a:t>
            </a:r>
            <a:r>
              <a:rPr lang="en-AU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Antikythera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It was designed and constructed by the ancient Greeks and is dated between 150 to 100 BCE. </a:t>
            </a:r>
            <a:endParaRPr lang="en-AU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Items Recovered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712" y="1556792"/>
            <a:ext cx="7056784" cy="3600400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Including this...</a:t>
            </a:r>
          </a:p>
        </p:txBody>
      </p:sp>
      <p:pic>
        <p:nvPicPr>
          <p:cNvPr id="35842" name="Picture 2" descr="http://1.bp.blogspot.com/-h1Achh30CKs/UbZJgzWEwJI/AAAAAAAAAl0/zRneNT0cdHM/s1600/Antikythera+Mechanis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636912"/>
            <a:ext cx="4104456" cy="4050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The Model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51520" y="1700808"/>
            <a:ext cx="8568952" cy="4752528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Lump of corroded bronze and wood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1901 Stored in the National Museum of Archaeology in Athens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1902 gear wheel observed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1951 Derek J. De </a:t>
            </a:r>
            <a:r>
              <a:rPr lang="en-AU" dirty="0" err="1" smtClean="0"/>
              <a:t>Solla</a:t>
            </a:r>
            <a:r>
              <a:rPr lang="en-AU" dirty="0" smtClean="0"/>
              <a:t> Price became interested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smtClean="0"/>
              <a:t> 1971 </a:t>
            </a:r>
            <a:r>
              <a:rPr lang="en-AU" dirty="0" smtClean="0"/>
              <a:t>X-ray and gamma-ray images taken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2006 High resolution x-ray tomography images taken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2010 Andrew Carol makes his model using only...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3528" y="3429000"/>
            <a:ext cx="8568952" cy="3096344"/>
          </a:xfrm>
        </p:spPr>
        <p:txBody>
          <a:bodyPr>
            <a:normAutofit fontScale="62500" lnSpcReduction="2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Model inspired Digital Science to commission a short video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Creative studio “Small Mammal” worked with Andrew Carol to produce a stop-motion film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Hugely popular and featured on many websites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Here it is...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</p:txBody>
      </p:sp>
      <p:pic>
        <p:nvPicPr>
          <p:cNvPr id="4" name="Picture 3" descr="Lego-KMart-Archw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88640"/>
            <a:ext cx="6667500" cy="309634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ego Antikythera Mechanis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972000"/>
            <a:ext cx="9144000" cy="5162764"/>
          </a:xfrm>
          <a:prstGeom prst="rect">
            <a:avLst/>
          </a:prstGeom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Mathematics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31640" y="2420888"/>
            <a:ext cx="6400800" cy="3600400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Must Align Calender to Saros Dial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Key Values:</a:t>
            </a:r>
          </a:p>
          <a:p>
            <a:pPr lvl="1"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223 Months in a Saros Cycle</a:t>
            </a:r>
          </a:p>
          <a:p>
            <a:pPr lvl="1"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235 Months in 19 Years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Mathematics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31640" y="2420888"/>
            <a:ext cx="6400800" cy="3600400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Call Calender Rotation Y for Years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Half Rotation Represents 6 Months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Two Rotations Represent 2 Years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Mathematics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99592" y="2060848"/>
            <a:ext cx="7704856" cy="4464496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Question: How Much Saros Rotation Per Year?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/>
              <a:t> </a:t>
            </a:r>
            <a:r>
              <a:rPr lang="en-AU" dirty="0" smtClean="0"/>
              <a:t>Months per Year    = 235 / 19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Months per Saros  = 223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Saros per Year        = Saros per Months x Month per Year</a:t>
            </a:r>
            <a:br>
              <a:rPr lang="en-AU" dirty="0" smtClean="0"/>
            </a:br>
            <a:r>
              <a:rPr lang="en-AU" dirty="0" smtClean="0"/>
              <a:t>		           = (1 / 223)  x  (235 / 19)</a:t>
            </a:r>
            <a:br>
              <a:rPr lang="en-AU" dirty="0" smtClean="0"/>
            </a:br>
            <a:r>
              <a:rPr lang="en-AU" dirty="0" smtClean="0"/>
              <a:t>		           = 235 / (19x223)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Mathematics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31640" y="2420888"/>
            <a:ext cx="6768752" cy="4104456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Result: Rotation on the Saros Dial is the rotation </a:t>
            </a:r>
            <a:br>
              <a:rPr lang="en-AU" dirty="0" smtClean="0"/>
            </a:br>
            <a:r>
              <a:rPr lang="en-AU" dirty="0" smtClean="0"/>
              <a:t>	on the calendar scaled by 235 / (19 x 223)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/>
              <a:t> </a:t>
            </a:r>
            <a:r>
              <a:rPr lang="en-AU" dirty="0" smtClean="0"/>
              <a:t>But the Saros Dial is too large – convert it to a ‘4 wind’ spiral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/>
              <a:t> </a:t>
            </a:r>
            <a:r>
              <a:rPr lang="en-AU" dirty="0" smtClean="0"/>
              <a:t>Therefore:	Saros4 = 4 x 235 / (19 x 223)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Implementation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31640" y="2420888"/>
            <a:ext cx="7416824" cy="4032448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Rewrite: Saros4 = Y x 4 x 235 / (19 x 223)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		   = Y x 4 x 5 x 47 x 1/19 x 1/223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		   = Y x 25 x 1/25 x 47 x 4 x 1/19 x 5 x 1/223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		   = |Yx25| x |47/25| x |4/19| x |5/223| x 1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		   = Power x LBF x LBB x LTB x LTF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Gearing	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03648" y="1916832"/>
            <a:ext cx="6552728" cy="1440160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200000"/>
              </a:lnSpc>
            </a:pPr>
            <a:r>
              <a:rPr lang="en-AU" dirty="0" smtClean="0"/>
              <a:t>Multiply by pairing gears with different number of teeth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/>
          </a:p>
        </p:txBody>
      </p:sp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7824" y="2636912"/>
            <a:ext cx="2664296" cy="2086327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755576" y="4941168"/>
            <a:ext cx="7992888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Turning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40 tooth gear once turns the 8 tooth gear 5 times – multiplies by 5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3200" dirty="0" smtClean="0">
                <a:solidFill>
                  <a:schemeClr val="tx1">
                    <a:tint val="75000"/>
                  </a:schemeClr>
                </a:solidFill>
              </a:rPr>
              <a:t> Turning the 8 tooth gear once turns the 40 tooth gear 1/5 times – divides by 5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err="1" smtClean="0"/>
              <a:t>Antikythera</a:t>
            </a:r>
            <a:endParaRPr lang="en-AU" dirty="0"/>
          </a:p>
        </p:txBody>
      </p:sp>
      <p:pic>
        <p:nvPicPr>
          <p:cNvPr id="13314" name="Picture 2" descr="Location of the Greek island of Antikyther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276872"/>
            <a:ext cx="5040560" cy="39190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Gearing	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03648" y="1556792"/>
            <a:ext cx="6552728" cy="1440160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AU" dirty="0" smtClean="0"/>
              <a:t>Some Lego combinations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755576" y="5201816"/>
            <a:ext cx="7992888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Common multiples: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3:1 (36:12 or 24:8)and 5:1 (40:8) and all combinations </a:t>
            </a:r>
            <a:r>
              <a:rPr kumimoji="0" lang="en-AU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eg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45:1 (3x3x5)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3200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en-AU" sz="3200" dirty="0" smtClean="0">
                <a:solidFill>
                  <a:schemeClr val="tx1">
                    <a:tint val="75000"/>
                  </a:schemeClr>
                </a:solidFill>
              </a:rPr>
              <a:t>Other multiples work but are less useful: 5:3 (40:24 or 20:12)</a:t>
            </a:r>
            <a:endParaRPr kumimoji="0" lang="en-AU" sz="32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3200" dirty="0" smtClean="0">
                <a:solidFill>
                  <a:schemeClr val="tx1">
                    <a:tint val="75000"/>
                  </a:schemeClr>
                </a:solidFill>
              </a:rPr>
              <a:t> Surprisingly, 2:1 is not trivial because of axle spacing</a:t>
            </a:r>
            <a:endParaRPr kumimoji="0" lang="en-AU" sz="32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download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5776" y="2564904"/>
            <a:ext cx="3384376" cy="2535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Gearing	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03648" y="1556792"/>
            <a:ext cx="6768752" cy="4824536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What about other combinations?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Some combinations can be done with complex structures but prime values can never be made from linear combinations of any gears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How, then, are values such as 47 achieved?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755576" y="5201816"/>
            <a:ext cx="799288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Differentials	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59632" y="3933056"/>
            <a:ext cx="7488832" cy="2736304"/>
          </a:xfrm>
        </p:spPr>
        <p:txBody>
          <a:bodyPr>
            <a:normAutofit fontScale="55000" lnSpcReduction="2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First confirmed use in 1720 in a mechanical clock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/>
              <a:t> </a:t>
            </a:r>
            <a:r>
              <a:rPr lang="en-AU" dirty="0" smtClean="0"/>
              <a:t>Used primarily to allow wheels to turn at differing rates which aids turning vehicles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Rotation of the driving gear (green) must equal the average of the two wheel axles (red and blue)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755576" y="5201816"/>
            <a:ext cx="799288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Color Coded Differential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1700808"/>
            <a:ext cx="3096344" cy="2214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 txBox="1">
            <a:spLocks/>
          </p:cNvSpPr>
          <p:nvPr/>
        </p:nvSpPr>
        <p:spPr>
          <a:xfrm>
            <a:off x="755576" y="5201816"/>
            <a:ext cx="799288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Differenti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7503" y="1772816"/>
            <a:ext cx="8900437" cy="482453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More Maths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59632" y="3933056"/>
            <a:ext cx="7488832" cy="2736304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C is the average of A and B:	C = (A + B) / 2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/>
              <a:t> </a:t>
            </a:r>
            <a:r>
              <a:rPr lang="en-AU" dirty="0" smtClean="0"/>
              <a:t>Rearrange:	</a:t>
            </a:r>
            <a:r>
              <a:rPr lang="en-AU" dirty="0" smtClean="0">
                <a:solidFill>
                  <a:srgbClr val="0070C0"/>
                </a:solidFill>
              </a:rPr>
              <a:t>B</a:t>
            </a:r>
            <a:r>
              <a:rPr lang="en-AU" dirty="0" smtClean="0"/>
              <a:t> = 2 x </a:t>
            </a:r>
            <a:r>
              <a:rPr lang="en-AU" dirty="0" smtClean="0">
                <a:solidFill>
                  <a:srgbClr val="00B050"/>
                </a:solidFill>
              </a:rPr>
              <a:t>C</a:t>
            </a:r>
            <a:r>
              <a:rPr lang="en-AU" dirty="0" smtClean="0"/>
              <a:t> - </a:t>
            </a:r>
            <a:r>
              <a:rPr lang="en-AU" dirty="0" smtClean="0">
                <a:solidFill>
                  <a:srgbClr val="FF0000"/>
                </a:solidFill>
              </a:rPr>
              <a:t>A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Allows difficult ratios to be made. 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For example, </a:t>
            </a:r>
            <a:r>
              <a:rPr lang="en-AU" dirty="0" smtClean="0">
                <a:solidFill>
                  <a:srgbClr val="0070C0"/>
                </a:solidFill>
              </a:rPr>
              <a:t>47</a:t>
            </a:r>
            <a:r>
              <a:rPr lang="en-AU" dirty="0" smtClean="0"/>
              <a:t> = 2 x </a:t>
            </a:r>
            <a:r>
              <a:rPr lang="en-AU" dirty="0" smtClean="0">
                <a:solidFill>
                  <a:srgbClr val="00B050"/>
                </a:solidFill>
              </a:rPr>
              <a:t>25</a:t>
            </a:r>
            <a:r>
              <a:rPr lang="en-AU" dirty="0" smtClean="0"/>
              <a:t> - </a:t>
            </a:r>
            <a:r>
              <a:rPr lang="en-AU" dirty="0" smtClean="0">
                <a:solidFill>
                  <a:srgbClr val="FF0000"/>
                </a:solidFill>
              </a:rPr>
              <a:t>3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 smtClean="0"/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endParaRPr lang="en-AU" dirty="0"/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755576" y="5201816"/>
            <a:ext cx="799288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9912" y="2060848"/>
            <a:ext cx="1296144" cy="7920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Differential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076056" y="2348880"/>
            <a:ext cx="1584176" cy="21602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ight Arrow 16"/>
          <p:cNvSpPr/>
          <p:nvPr/>
        </p:nvSpPr>
        <p:spPr>
          <a:xfrm rot="10800000">
            <a:off x="2195736" y="2348880"/>
            <a:ext cx="1584176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ight Arrow 17"/>
          <p:cNvSpPr/>
          <p:nvPr/>
        </p:nvSpPr>
        <p:spPr>
          <a:xfrm rot="5400000">
            <a:off x="3977934" y="3230978"/>
            <a:ext cx="972108" cy="21602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/>
          <p:cNvSpPr txBox="1"/>
          <p:nvPr/>
        </p:nvSpPr>
        <p:spPr>
          <a:xfrm>
            <a:off x="2699792" y="206084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5436096" y="198884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</a:t>
            </a:r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3995936" y="33569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080120"/>
          </a:xfrm>
        </p:spPr>
        <p:txBody>
          <a:bodyPr/>
          <a:lstStyle/>
          <a:p>
            <a:r>
              <a:rPr lang="en-AU" dirty="0" smtClean="0"/>
              <a:t>Lego Build</a:t>
            </a:r>
            <a:endParaRPr lang="en-AU" dirty="0"/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755576" y="5201816"/>
            <a:ext cx="799288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Build Examp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1196752"/>
            <a:ext cx="5732291" cy="5502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080120"/>
          </a:xfrm>
        </p:spPr>
        <p:txBody>
          <a:bodyPr/>
          <a:lstStyle/>
          <a:p>
            <a:r>
              <a:rPr lang="en-AU" dirty="0" smtClean="0"/>
              <a:t>Completed Model</a:t>
            </a:r>
            <a:endParaRPr lang="en-AU" dirty="0"/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755576" y="5201816"/>
            <a:ext cx="799288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5" name="Picture 14" descr="Screenshot 2014-08-11 20.23.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064937"/>
            <a:ext cx="8664695" cy="57930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080120"/>
          </a:xfrm>
        </p:spPr>
        <p:txBody>
          <a:bodyPr/>
          <a:lstStyle/>
          <a:p>
            <a:r>
              <a:rPr lang="en-AU" dirty="0" smtClean="0"/>
              <a:t>Lego Bill of Materials</a:t>
            </a:r>
            <a:endParaRPr lang="en-AU" dirty="0"/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755576" y="5201816"/>
            <a:ext cx="799288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 descr="BO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119478"/>
            <a:ext cx="7716490" cy="5477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 txBox="1">
            <a:spLocks/>
          </p:cNvSpPr>
          <p:nvPr/>
        </p:nvSpPr>
        <p:spPr>
          <a:xfrm>
            <a:off x="755576" y="5201816"/>
            <a:ext cx="799288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Calend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188640"/>
            <a:ext cx="5422470" cy="6525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 txBox="1">
            <a:spLocks/>
          </p:cNvSpPr>
          <p:nvPr/>
        </p:nvSpPr>
        <p:spPr>
          <a:xfrm>
            <a:off x="755576" y="5201816"/>
            <a:ext cx="799288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Saros Di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3658"/>
            <a:ext cx="6057022" cy="6689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9552" y="548680"/>
            <a:ext cx="7772400" cy="1470025"/>
          </a:xfrm>
        </p:spPr>
        <p:txBody>
          <a:bodyPr/>
          <a:lstStyle/>
          <a:p>
            <a:r>
              <a:rPr lang="en-AU" dirty="0" smtClean="0"/>
              <a:t>Why is </a:t>
            </a:r>
            <a:r>
              <a:rPr lang="en-AU" dirty="0" smtClean="0"/>
              <a:t>it interesting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It combines 5 of my favourite interests: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History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Astronomy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Engineering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Mathematics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Lego 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</a:t>
            </a:r>
            <a:endParaRPr lang="en-AU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764704"/>
            <a:ext cx="7772400" cy="1470025"/>
          </a:xfrm>
        </p:spPr>
        <p:txBody>
          <a:bodyPr/>
          <a:lstStyle/>
          <a:p>
            <a:r>
              <a:rPr lang="en-AU" dirty="0" smtClean="0"/>
              <a:t>All About Eclipses</a:t>
            </a:r>
            <a:endParaRPr lang="en-AU" dirty="0"/>
          </a:p>
        </p:txBody>
      </p:sp>
      <p:pic>
        <p:nvPicPr>
          <p:cNvPr id="27650" name="Picture 2" descr="http://astronomy.starrynight.com/sites/g/files/g851186/f/styles/media_gallery_large/public/201304/04_Solar%20Eclipse.png?itok=5SElJZ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5" y="2060848"/>
            <a:ext cx="5952661" cy="4464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764704"/>
            <a:ext cx="7772400" cy="1470025"/>
          </a:xfrm>
        </p:spPr>
        <p:txBody>
          <a:bodyPr/>
          <a:lstStyle/>
          <a:p>
            <a:r>
              <a:rPr lang="en-AU" dirty="0" smtClean="0"/>
              <a:t>All About Eclipses</a:t>
            </a:r>
            <a:endParaRPr lang="en-AU" dirty="0"/>
          </a:p>
        </p:txBody>
      </p:sp>
      <p:pic>
        <p:nvPicPr>
          <p:cNvPr id="1026" name="Picture 2" descr="http://astronomy.starrynight.com/sites/g/files/g851186/f/styles/media_gallery_large/public/201304/03_Lunar%20Eclipse.png?itok=0Iw9NXP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060848"/>
            <a:ext cx="5976664" cy="44824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764704"/>
            <a:ext cx="7772400" cy="1470025"/>
          </a:xfrm>
        </p:spPr>
        <p:txBody>
          <a:bodyPr/>
          <a:lstStyle/>
          <a:p>
            <a:r>
              <a:rPr lang="en-AU" dirty="0" smtClean="0"/>
              <a:t>What is a Month?</a:t>
            </a:r>
            <a:endParaRPr lang="en-AU" dirty="0"/>
          </a:p>
        </p:txBody>
      </p:sp>
      <p:pic>
        <p:nvPicPr>
          <p:cNvPr id="26626" name="Picture 2" descr="http://www.astronomy.org/StarWatch/April/4-07-sidereal-synodic-month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44824"/>
            <a:ext cx="6667500" cy="4762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err="1" smtClean="0"/>
              <a:t>Synodic</a:t>
            </a:r>
            <a:r>
              <a:rPr lang="en-AU" dirty="0" smtClean="0"/>
              <a:t> Months</a:t>
            </a:r>
            <a:endParaRPr lang="en-A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31640" y="2420888"/>
            <a:ext cx="6400800" cy="360040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Eclipses happen whole numbers of </a:t>
            </a:r>
            <a:r>
              <a:rPr lang="en-AU" dirty="0" err="1" smtClean="0"/>
              <a:t>Synodic</a:t>
            </a:r>
            <a:r>
              <a:rPr lang="en-AU" dirty="0" smtClean="0"/>
              <a:t> months apart</a:t>
            </a:r>
          </a:p>
          <a:p>
            <a:pPr algn="l">
              <a:lnSpc>
                <a:spcPct val="200000"/>
              </a:lnSpc>
              <a:buFont typeface="Arial" pitchFamily="34" charset="0"/>
              <a:buChar char="•"/>
            </a:pPr>
            <a:r>
              <a:rPr lang="en-AU" dirty="0" smtClean="0"/>
              <a:t> Why doesn’t an eclipse happen every month?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470025"/>
          </a:xfrm>
        </p:spPr>
        <p:txBody>
          <a:bodyPr/>
          <a:lstStyle/>
          <a:p>
            <a:r>
              <a:rPr lang="en-AU" dirty="0" smtClean="0"/>
              <a:t>Lunar Orbit</a:t>
            </a:r>
            <a:endParaRPr lang="en-AU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Lunar Orbi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691680" y="1988840"/>
            <a:ext cx="6192688" cy="4644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6873</TotalTime>
  <Words>697</Words>
  <Application>Microsoft Office PowerPoint</Application>
  <PresentationFormat>On-screen Show (4:3)</PresentationFormat>
  <Paragraphs>133</Paragraphs>
  <Slides>39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Office Theme</vt:lpstr>
      <vt:lpstr>Antikythera Mechanism</vt:lpstr>
      <vt:lpstr>What is it?</vt:lpstr>
      <vt:lpstr>Antikythera</vt:lpstr>
      <vt:lpstr>Why is it interesting?</vt:lpstr>
      <vt:lpstr>All About Eclipses</vt:lpstr>
      <vt:lpstr>All About Eclipses</vt:lpstr>
      <vt:lpstr>What is a Month?</vt:lpstr>
      <vt:lpstr>Synodic Months</vt:lpstr>
      <vt:lpstr>Lunar Orbit</vt:lpstr>
      <vt:lpstr>Saros Cycle</vt:lpstr>
      <vt:lpstr>Saros Series</vt:lpstr>
      <vt:lpstr>History</vt:lpstr>
      <vt:lpstr>Incredible Achievement!</vt:lpstr>
      <vt:lpstr>Greek Mechanics</vt:lpstr>
      <vt:lpstr>How It Looked</vt:lpstr>
      <vt:lpstr>PowerPoint Presentation</vt:lpstr>
      <vt:lpstr>Greek Shipwreck</vt:lpstr>
      <vt:lpstr>Almost 2000 years later...</vt:lpstr>
      <vt:lpstr>Items Recovered</vt:lpstr>
      <vt:lpstr>Items Recovered</vt:lpstr>
      <vt:lpstr>The Model</vt:lpstr>
      <vt:lpstr>PowerPoint Presentation</vt:lpstr>
      <vt:lpstr>PowerPoint Presentation</vt:lpstr>
      <vt:lpstr>Mathematics</vt:lpstr>
      <vt:lpstr>Mathematics</vt:lpstr>
      <vt:lpstr>Mathematics</vt:lpstr>
      <vt:lpstr>Mathematics</vt:lpstr>
      <vt:lpstr>Implementation</vt:lpstr>
      <vt:lpstr>Gearing </vt:lpstr>
      <vt:lpstr>Gearing </vt:lpstr>
      <vt:lpstr>Gearing </vt:lpstr>
      <vt:lpstr>Differentials </vt:lpstr>
      <vt:lpstr>PowerPoint Presentation</vt:lpstr>
      <vt:lpstr>More Maths</vt:lpstr>
      <vt:lpstr>Lego Build</vt:lpstr>
      <vt:lpstr>Completed Model</vt:lpstr>
      <vt:lpstr>Lego Bill of Materials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</dc:title>
  <dc:creator>sean.turner@iinet.net.au</dc:creator>
  <cp:lastModifiedBy>Sean Turner</cp:lastModifiedBy>
  <cp:revision>198</cp:revision>
  <dcterms:created xsi:type="dcterms:W3CDTF">2014-04-25T05:37:08Z</dcterms:created>
  <dcterms:modified xsi:type="dcterms:W3CDTF">2014-08-18T06:59:59Z</dcterms:modified>
</cp:coreProperties>
</file>